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2" r:id="rId2"/>
  </p:sldMasterIdLst>
  <p:notesMasterIdLst>
    <p:notesMasterId r:id="rId11"/>
  </p:notesMasterIdLst>
  <p:handoutMasterIdLst>
    <p:handoutMasterId r:id="rId12"/>
  </p:handoutMasterIdLst>
  <p:sldIdLst>
    <p:sldId id="256" r:id="rId3"/>
    <p:sldId id="264" r:id="rId4"/>
    <p:sldId id="260" r:id="rId5"/>
    <p:sldId id="261" r:id="rId6"/>
    <p:sldId id="262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D1FD"/>
    <a:srgbClr val="6699FF"/>
    <a:srgbClr val="F9F9F9"/>
    <a:srgbClr val="FF6600"/>
    <a:srgbClr val="FF00FF"/>
    <a:srgbClr val="F2FDF7"/>
    <a:srgbClr val="800040"/>
    <a:srgbClr val="FF0080"/>
    <a:srgbClr val="5D7E9D"/>
    <a:srgbClr val="19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밝은 스타일 2 - 강조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8" autoAdjust="0"/>
    <p:restoredTop sz="92980" autoAdjust="0"/>
  </p:normalViewPr>
  <p:slideViewPr>
    <p:cSldViewPr snapToObjects="1">
      <p:cViewPr>
        <p:scale>
          <a:sx n="100" d="100"/>
          <a:sy n="100" d="100"/>
        </p:scale>
        <p:origin x="-486" y="-90"/>
      </p:cViewPr>
      <p:guideLst>
        <p:guide orient="horz"/>
        <p:guide orient="horz" pos="192"/>
        <p:guide orient="horz" pos="96"/>
        <p:guide/>
        <p:guide pos="48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charset="-127"/>
              </a:defRPr>
            </a:lvl1pPr>
          </a:lstStyle>
          <a:p>
            <a:pPr>
              <a:defRPr/>
            </a:pPr>
            <a:fld id="{E1E3B61C-8CE9-45C3-B516-04EFEA722E0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2852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charset="-127"/>
              </a:defRPr>
            </a:lvl1pPr>
          </a:lstStyle>
          <a:p>
            <a:pPr>
              <a:defRPr/>
            </a:pPr>
            <a:fld id="{FB4FC807-6904-4446-BD54-0BFBBBA16A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50678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569DE9-FADB-4C4D-A6A7-782972C775D0}" type="slidenum">
              <a:rPr lang="en-US" altLang="ko-KR" smtClean="0"/>
              <a:pPr eaLnBrk="1" hangingPunct="1"/>
              <a:t>1</a:t>
            </a:fld>
            <a:endParaRPr lang="en-US" altLang="ko-KR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E047AE0-EB9D-42AF-AE54-E906E40A057E}" type="slidenum">
              <a:rPr lang="en-US" altLang="ko-KR">
                <a:solidFill>
                  <a:prstClr val="black"/>
                </a:solidFill>
              </a:rPr>
              <a:pPr eaLnBrk="1" hangingPunct="1"/>
              <a:t>2</a:t>
            </a:fld>
            <a:endParaRPr lang="en-US" altLang="ko-KR">
              <a:solidFill>
                <a:prstClr val="black"/>
              </a:solidFill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BB74AB-1A4A-404E-85C1-0DCBA81C2EA8}" type="slidenum">
              <a:rPr lang="en-US" altLang="ko-KR" smtClean="0"/>
              <a:pPr eaLnBrk="1" hangingPunct="1"/>
              <a:t>3</a:t>
            </a:fld>
            <a:endParaRPr lang="en-US" altLang="ko-K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E191BD-1B16-4648-AA45-4748641BA05F}" type="slidenum">
              <a:rPr lang="en-US" altLang="ko-KR" smtClean="0"/>
              <a:pPr eaLnBrk="1" hangingPunct="1"/>
              <a:t>4</a:t>
            </a:fld>
            <a:endParaRPr lang="en-US" altLang="ko-KR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C0B9D1-9BF3-4141-A919-C3FFBDB1EFCF}" type="slidenum">
              <a:rPr lang="en-US" altLang="ko-KR" smtClean="0"/>
              <a:pPr eaLnBrk="1" hangingPunct="1"/>
              <a:t>5</a:t>
            </a:fld>
            <a:endParaRPr lang="en-US" altLang="ko-KR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ko-KR" dirty="0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E047AE0-EB9D-42AF-AE54-E906E40A057E}" type="slidenum">
              <a:rPr lang="en-US" altLang="ko-KR">
                <a:solidFill>
                  <a:prstClr val="black"/>
                </a:solidFill>
              </a:rPr>
              <a:pPr eaLnBrk="1" hangingPunct="1"/>
              <a:t>6</a:t>
            </a:fld>
            <a:endParaRPr lang="en-US" altLang="ko-KR">
              <a:solidFill>
                <a:prstClr val="black"/>
              </a:solidFill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BB74AB-1A4A-404E-85C1-0DCBA81C2EA8}" type="slidenum">
              <a:rPr lang="en-US" altLang="ko-KR" smtClean="0"/>
              <a:pPr eaLnBrk="1" hangingPunct="1"/>
              <a:t>7</a:t>
            </a:fld>
            <a:endParaRPr lang="en-US" altLang="ko-K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E191BD-1B16-4648-AA45-4748641BA05F}" type="slidenum">
              <a:rPr lang="en-US" altLang="ko-KR" smtClean="0"/>
              <a:pPr eaLnBrk="1" hangingPunct="1"/>
              <a:t>8</a:t>
            </a:fld>
            <a:endParaRPr lang="en-US" altLang="ko-KR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ko-KR" smtClean="0"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ko-KR" smtClean="0">
              <a:ea typeface="굴림" charset="-127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altLang="ko-KR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ko-KR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5D2B2-F26F-4127-9317-9CA2C57C08B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47496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659F4-3522-48D9-938E-13D460EBE7C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35023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7DC58-9A6D-43DC-B4A8-BA17869E37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6567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제목 및 차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차트 개체 틀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pPr lvl="0"/>
            <a:endParaRPr lang="ko-KR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34870-9CBD-4455-9516-DFC6F3441BB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4418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047FE-EE15-4911-BA9C-3CC633223D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78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ko-KR" smtClean="0">
              <a:solidFill>
                <a:srgbClr val="4C4C4C"/>
              </a:solidFill>
              <a:ea typeface="굴림" charset="-127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altLang="ko-KR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ko-KR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4C4C4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4C4C4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27817-6E70-4D91-BFEF-34C6EF71E943}" type="slidenum">
              <a:rPr lang="en-US" altLang="ko-KR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88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4C4C4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4C4C4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12C3D-83FA-49B0-9008-CC39F56BC1C4}" type="slidenum">
              <a:rPr lang="en-US" altLang="ko-KR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338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4C4C4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4C4C4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C2F57-470F-4D9D-AA7B-25215D33A63C}" type="slidenum">
              <a:rPr lang="en-US" altLang="ko-KR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41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4C4C4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4C4C4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BCFB3-961C-4D0D-9A58-B2D1BB93ECCC}" type="slidenum">
              <a:rPr lang="en-US" altLang="ko-KR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397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4C4C4C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4C4C4C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2273D-CE14-4FB5-9E6A-5E9E92813387}" type="slidenum">
              <a:rPr lang="en-US" altLang="ko-KR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1368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4C4C4C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4C4C4C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A01DC-8195-44FF-A2A8-B6DE19865116}" type="slidenum">
              <a:rPr lang="en-US" altLang="ko-KR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8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EF39B-C3F9-4045-8D5C-E4F20943A5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88675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4C4C4C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4C4C4C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107B0-5DBA-4B71-A68A-B962A79056E9}" type="slidenum">
              <a:rPr lang="en-US" altLang="ko-KR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879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4C4C4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4C4C4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FCA25-852A-451C-90F1-9396DA3003A3}" type="slidenum">
              <a:rPr lang="en-US" altLang="ko-KR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9123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4C4C4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4C4C4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82794-1ED3-4A18-887E-ED8957A4F350}" type="slidenum">
              <a:rPr lang="en-US" altLang="ko-KR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9398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4C4C4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4C4C4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AED4B-DFC1-4C0E-B521-871F759E566D}" type="slidenum">
              <a:rPr lang="en-US" altLang="ko-KR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0539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4C4C4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4C4C4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6C75A-E780-4D42-A519-80D1CFFC824A}" type="slidenum">
              <a:rPr lang="en-US" altLang="ko-KR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7060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제목 및 차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차트 개체 틀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pPr lvl="0"/>
            <a:endParaRPr lang="ko-KR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4C4C4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4C4C4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A7C01-B559-4184-9DDC-3F3F246B8E2A}" type="slidenum">
              <a:rPr lang="en-US" altLang="ko-KR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524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4C4C4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4C4C4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F148-CDF9-4288-A43F-4847933B3C3F}" type="slidenum">
              <a:rPr lang="en-US" altLang="ko-KR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164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25ADD-EEA3-443E-A1FC-B88260E7715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967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4A370-D793-4E26-968E-028B7627592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9080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7BDC6-88D5-47A6-9F93-F7EAF6AA7E3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9194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94B74-919D-409D-ACAD-C9E9D764330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22709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74D8D-E638-404C-842C-1C6A35812D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7097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F39BC-D5D4-4868-87CE-1CDC81686A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52172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EE24C-D1A1-4AEC-AD13-8AE8F7C3D8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465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370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charset="-127"/>
              </a:defRPr>
            </a:lvl1pPr>
          </a:lstStyle>
          <a:p>
            <a:pPr>
              <a:defRPr/>
            </a:pPr>
            <a:fld id="{D832E46E-07C8-4CAB-BDF4-ED96DFDE4B3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370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굴림" charset="-127"/>
              </a:defRPr>
            </a:lvl1pPr>
          </a:lstStyle>
          <a:p>
            <a:pPr>
              <a:defRPr/>
            </a:pPr>
            <a:endParaRPr lang="en-US" altLang="ko-KR">
              <a:solidFill>
                <a:srgbClr val="4C4C4C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굴림" charset="-127"/>
              </a:defRPr>
            </a:lvl1pPr>
          </a:lstStyle>
          <a:p>
            <a:pPr>
              <a:defRPr/>
            </a:pPr>
            <a:endParaRPr lang="en-US" altLang="ko-KR">
              <a:solidFill>
                <a:srgbClr val="4C4C4C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charset="-127"/>
              </a:defRPr>
            </a:lvl1pPr>
          </a:lstStyle>
          <a:p>
            <a:pPr>
              <a:defRPr/>
            </a:pPr>
            <a:fld id="{4F4430D8-625E-4DC5-90CD-D04FF1CC6C4C}" type="slidenum">
              <a:rPr lang="en-US" altLang="ko-KR">
                <a:solidFill>
                  <a:srgbClr val="4C4C4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41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-28575"/>
            <a:ext cx="9182101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9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-412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9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42863"/>
            <a:ext cx="9182100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Rectangle 105"/>
          <p:cNvSpPr>
            <a:spLocks noChangeArrowheads="1"/>
          </p:cNvSpPr>
          <p:nvPr/>
        </p:nvSpPr>
        <p:spPr bwMode="auto">
          <a:xfrm>
            <a:off x="5715000" y="166688"/>
            <a:ext cx="1447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GB" altLang="ko-KR">
              <a:ea typeface="굴림" charset="-127"/>
            </a:endParaRPr>
          </a:p>
        </p:txBody>
      </p:sp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3081" name="직사각형 10"/>
          <p:cNvSpPr>
            <a:spLocks noChangeArrowheads="1"/>
          </p:cNvSpPr>
          <p:nvPr/>
        </p:nvSpPr>
        <p:spPr bwMode="auto">
          <a:xfrm>
            <a:off x="4626673" y="157163"/>
            <a:ext cx="31566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ko-KR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Language Focus </a:t>
            </a:r>
            <a:r>
              <a:rPr lang="en-US" altLang="ko-KR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B </a:t>
            </a:r>
            <a:r>
              <a:rPr lang="en-US" altLang="ko-KR" sz="1000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‣ </a:t>
            </a:r>
            <a:r>
              <a:rPr lang="ko-KR" altLang="en-US" sz="10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교과서 </a:t>
            </a:r>
            <a:r>
              <a:rPr lang="en-US" altLang="ko-KR" sz="1000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168</a:t>
            </a:r>
            <a:r>
              <a:rPr lang="ko-KR" altLang="en-US" sz="1000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쪽</a:t>
            </a:r>
            <a:endParaRPr lang="ko-KR" altLang="en-US" sz="28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8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3083" name="_x168981232"/>
          <p:cNvSpPr>
            <a:spLocks noChangeArrowheads="1"/>
          </p:cNvSpPr>
          <p:nvPr/>
        </p:nvSpPr>
        <p:spPr bwMode="auto">
          <a:xfrm>
            <a:off x="1547664" y="3969060"/>
            <a:ext cx="6192688" cy="1914214"/>
          </a:xfrm>
          <a:prstGeom prst="roundRect">
            <a:avLst>
              <a:gd name="adj" fmla="val 2000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anchor="ctr"/>
          <a:lstStyle/>
          <a:p>
            <a:pPr eaLnBrk="0" hangingPunct="0"/>
            <a:r>
              <a:rPr lang="en-US" altLang="ko-KR" b="1" dirty="0">
                <a:solidFill>
                  <a:srgbClr val="F9F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b="1" dirty="0" smtClean="0">
                <a:solidFill>
                  <a:srgbClr val="F9F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학년 </a:t>
            </a:r>
            <a:r>
              <a:rPr lang="en-US" altLang="ko-KR" b="1" dirty="0">
                <a:solidFill>
                  <a:srgbClr val="F9F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Lesson </a:t>
            </a:r>
            <a:r>
              <a:rPr lang="en-US" altLang="ko-KR" b="1" dirty="0" smtClean="0">
                <a:solidFill>
                  <a:srgbClr val="F9F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09</a:t>
            </a:r>
            <a:endParaRPr lang="en-US" altLang="ko-KR" b="1" dirty="0">
              <a:solidFill>
                <a:srgbClr val="F9F9F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eaLnBrk="0" hangingPunct="0"/>
            <a:endParaRPr lang="en-US" altLang="ko-K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algn="ctr" eaLnBrk="0" hangingPunct="0"/>
            <a:r>
              <a:rPr lang="en-US" altLang="ko-KR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Focus </a:t>
            </a:r>
            <a:r>
              <a:rPr lang="en-US" altLang="ko-KR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B_ </a:t>
            </a:r>
            <a:r>
              <a:rPr lang="ko-KR" alt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주격 관계대명사</a:t>
            </a:r>
            <a:endParaRPr lang="en-US" altLang="ko-KR" sz="1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algn="r" eaLnBrk="0" hangingPunct="0"/>
            <a:endParaRPr lang="en-US" altLang="ko-KR" sz="12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algn="r" eaLnBrk="0" hangingPunct="0"/>
            <a:r>
              <a:rPr lang="en-US" altLang="ko-KR" sz="1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‣ </a:t>
            </a:r>
            <a:r>
              <a:rPr lang="ko-KR" altLang="en-US" sz="1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교과서 </a:t>
            </a:r>
            <a:r>
              <a:rPr lang="en-US" altLang="ko-KR" sz="1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168</a:t>
            </a:r>
            <a:r>
              <a:rPr lang="ko-KR" altLang="en-US" sz="1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쪽</a:t>
            </a:r>
            <a:endParaRPr lang="ko-KR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1520788"/>
            <a:ext cx="7632848" cy="12761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5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213" y="0"/>
            <a:ext cx="9182101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5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088" y="0"/>
            <a:ext cx="9182101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5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43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직사각형 2"/>
          <p:cNvSpPr>
            <a:spLocks noChangeArrowheads="1"/>
          </p:cNvSpPr>
          <p:nvPr/>
        </p:nvSpPr>
        <p:spPr bwMode="auto">
          <a:xfrm>
            <a:off x="4659417" y="228600"/>
            <a:ext cx="32287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ko-KR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Language Focus  B </a:t>
            </a:r>
            <a:r>
              <a:rPr lang="en-US" altLang="ko-KR" sz="1000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‣ </a:t>
            </a:r>
            <a:r>
              <a:rPr lang="ko-KR" altLang="en-US" sz="1000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교과서 </a:t>
            </a:r>
            <a:r>
              <a:rPr lang="en-US" altLang="ko-KR" sz="1000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168</a:t>
            </a:r>
            <a:r>
              <a:rPr lang="ko-KR" altLang="en-US" sz="1000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쪽</a:t>
            </a:r>
            <a:endParaRPr lang="ko-KR" altLang="en-US" sz="2800" b="1" dirty="0" smtClean="0">
              <a:solidFill>
                <a:srgbClr val="4C4C4C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423913" y="618410"/>
            <a:ext cx="6465888" cy="566308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400" b="1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※ </a:t>
            </a:r>
            <a:r>
              <a:rPr lang="ko-KR" altLang="en-US" sz="2400" b="1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관계대명사</a:t>
            </a:r>
            <a:endParaRPr lang="ko-KR" altLang="en-US" sz="2400" dirty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288000"/>
            <a:endParaRPr lang="en-US" altLang="ko-KR" dirty="0" smtClean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360000">
              <a:lnSpc>
                <a:spcPct val="200000"/>
              </a:lnSpc>
            </a:pP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- ‘</a:t>
            </a:r>
            <a:r>
              <a:rPr lang="ko-KR" altLang="en-US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관계대명사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’란 두 내용을 연결하는 ‘</a:t>
            </a:r>
            <a:r>
              <a:rPr lang="ko-KR" altLang="en-US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접속사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’와 앞의 </a:t>
            </a:r>
            <a:endParaRPr lang="en-US" altLang="ko-KR" dirty="0" smtClean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360000">
              <a:lnSpc>
                <a:spcPct val="200000"/>
              </a:lnSpc>
            </a:pP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명사를 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대신하는 ‘</a:t>
            </a:r>
            <a:r>
              <a:rPr lang="ko-KR" altLang="en-US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대명사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’의 역할을 한꺼번에 하는 </a:t>
            </a:r>
            <a:endParaRPr lang="en-US" altLang="ko-KR" dirty="0" smtClean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360000">
              <a:lnSpc>
                <a:spcPct val="200000"/>
              </a:lnSpc>
            </a:pP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말이다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즉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대명사인데 단순히 명사만을 대신하는 것이 </a:t>
            </a:r>
            <a:endParaRPr lang="en-US" altLang="ko-KR" dirty="0" smtClean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360000">
              <a:lnSpc>
                <a:spcPct val="200000"/>
              </a:lnSpc>
            </a:pP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아니라 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두 개의 문장을 관계가 성립하도록 연결시키는 </a:t>
            </a:r>
            <a:endParaRPr lang="en-US" altLang="ko-KR" dirty="0" smtClean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360000">
              <a:lnSpc>
                <a:spcPct val="200000"/>
              </a:lnSpc>
            </a:pP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역할을 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한다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dirty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360000">
              <a:lnSpc>
                <a:spcPct val="200000"/>
              </a:lnSpc>
            </a:pP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- ‘</a:t>
            </a:r>
            <a:r>
              <a:rPr lang="ko-KR" altLang="en-US" b="1" dirty="0" err="1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선행사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’란 </a:t>
            </a:r>
            <a:r>
              <a:rPr lang="ko-KR" altLang="en-US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관계대명사절 앞에 있는 </a:t>
            </a:r>
            <a:r>
              <a:rPr lang="en-US" altLang="ko-KR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대</a:t>
            </a:r>
            <a:r>
              <a:rPr lang="en-US" altLang="ko-KR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명사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를 말하는데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endParaRPr lang="en-US" altLang="ko-KR" dirty="0" smtClean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360000">
              <a:lnSpc>
                <a:spcPct val="200000"/>
              </a:lnSpc>
            </a:pP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관계대명사절은 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이 </a:t>
            </a:r>
            <a:r>
              <a:rPr lang="ko-KR" altLang="en-US" dirty="0" err="1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선행사를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꾸며 주는 형용사의 역할을 </a:t>
            </a:r>
            <a:endParaRPr lang="en-US" altLang="ko-KR" dirty="0" smtClean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360000">
              <a:lnSpc>
                <a:spcPct val="200000"/>
              </a:lnSpc>
            </a:pP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한다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dirty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088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63" y="0"/>
            <a:ext cx="9182101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0"/>
            <a:ext cx="9182101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1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85925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2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90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259632" y="198162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직사각형 10"/>
          <p:cNvSpPr>
            <a:spLocks noChangeArrowheads="1"/>
          </p:cNvSpPr>
          <p:nvPr/>
        </p:nvSpPr>
        <p:spPr bwMode="auto">
          <a:xfrm>
            <a:off x="4704852" y="180976"/>
            <a:ext cx="3171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ko-KR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Language Focus </a:t>
            </a:r>
            <a:r>
              <a:rPr lang="en-US" altLang="ko-KR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B </a:t>
            </a:r>
            <a:r>
              <a:rPr lang="en-US" altLang="ko-KR" sz="1000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‣ </a:t>
            </a:r>
            <a:r>
              <a:rPr lang="ko-KR" altLang="en-US" sz="10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교과서 </a:t>
            </a:r>
            <a:r>
              <a:rPr lang="en-US" altLang="ko-KR" sz="1000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168</a:t>
            </a:r>
            <a:r>
              <a:rPr lang="ko-KR" altLang="en-US" sz="1000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쪽</a:t>
            </a:r>
            <a:endParaRPr lang="ko-KR" altLang="en-US" sz="28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790700" y="1411961"/>
            <a:ext cx="630969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en-US" altLang="ko-KR" b="1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I have </a:t>
            </a:r>
            <a:r>
              <a:rPr lang="en-US" altLang="ko-KR" b="1" u="sng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 cousin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en-US" altLang="ko-KR" b="1" u="sng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who lives in London</a:t>
            </a:r>
            <a:r>
              <a:rPr lang="en-US" altLang="ko-KR" b="1" u="sng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dirty="0" smtClean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1">
              <a:lnSpc>
                <a:spcPct val="200000"/>
              </a:lnSpc>
            </a:pPr>
            <a:r>
              <a:rPr lang="en-US" altLang="ko-KR" sz="1400" b="1" dirty="0" smtClean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           (</a:t>
            </a:r>
            <a:r>
              <a:rPr lang="ko-KR" altLang="en-US" sz="1400" b="1" dirty="0" err="1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선행사</a:t>
            </a:r>
            <a:r>
              <a:rPr lang="en-US" altLang="ko-KR" sz="1400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400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400" dirty="0" smtClean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        </a:t>
            </a:r>
            <a:r>
              <a:rPr lang="en-US" altLang="ko-KR" sz="1400" b="1" dirty="0" smtClean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400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관계대명사절</a:t>
            </a:r>
            <a:r>
              <a:rPr lang="en-US" altLang="ko-KR" sz="1400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endParaRPr lang="en-US" altLang="ko-KR" sz="1400" dirty="0" smtClean="0">
              <a:solidFill>
                <a:schemeClr val="accent2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1">
              <a:lnSpc>
                <a:spcPct val="200000"/>
              </a:lnSpc>
            </a:pPr>
            <a:r>
              <a:rPr lang="en-US" altLang="ko-KR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나는 </a:t>
            </a:r>
            <a:r>
              <a:rPr lang="ko-KR" altLang="en-US" sz="1400" u="sng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런던에 살고 있는</a:t>
            </a:r>
            <a:r>
              <a:rPr lang="ko-KR" altLang="en-US" sz="1400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400" u="sng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사촌</a:t>
            </a:r>
            <a:r>
              <a:rPr lang="ko-KR" altLang="en-US" sz="1400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이 있다</a:t>
            </a:r>
            <a:r>
              <a:rPr lang="en-US" altLang="ko-KR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1400" dirty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1"/>
            <a:endParaRPr lang="en-US" altLang="ko-KR" sz="1400" dirty="0" smtClean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180000">
              <a:lnSpc>
                <a:spcPct val="200000"/>
              </a:lnSpc>
            </a:pPr>
            <a:r>
              <a:rPr lang="ko-KR" altLang="en-US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← </a:t>
            </a:r>
            <a:r>
              <a:rPr lang="ko-KR" altLang="en-US" sz="1400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이 문장에서 </a:t>
            </a:r>
            <a:r>
              <a:rPr lang="en-US" altLang="ko-KR" sz="1400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who</a:t>
            </a:r>
            <a:r>
              <a:rPr lang="ko-KR" altLang="en-US" sz="1400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가 관계대명사인데</a:t>
            </a:r>
            <a:r>
              <a:rPr lang="en-US" altLang="ko-KR" sz="1400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‘</a:t>
            </a:r>
            <a:r>
              <a:rPr lang="ko-KR" altLang="en-US" sz="1400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나는 사촌이 </a:t>
            </a:r>
            <a:r>
              <a:rPr lang="ko-KR" altLang="en-US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있다</a:t>
            </a:r>
            <a:r>
              <a:rPr lang="ko-KR" altLang="en-US" sz="1400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’와 ‘그 </a:t>
            </a:r>
            <a:r>
              <a:rPr lang="ko-KR" altLang="en-US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사촌은</a:t>
            </a:r>
            <a:endParaRPr lang="en-US" altLang="ko-KR" sz="1400" dirty="0" smtClean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180000">
              <a:lnSpc>
                <a:spcPct val="200000"/>
              </a:lnSpc>
            </a:pPr>
            <a:r>
              <a:rPr lang="en-US" altLang="ko-KR" sz="1400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400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런던에 산다’는 두 내용을 </a:t>
            </a:r>
            <a:r>
              <a:rPr lang="ko-KR" altLang="en-US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연결하면서 </a:t>
            </a:r>
            <a:r>
              <a:rPr lang="ko-KR" altLang="en-US" sz="1400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동시에 선행사인 </a:t>
            </a:r>
            <a:r>
              <a:rPr lang="en-US" altLang="ko-KR" sz="1400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 cousin</a:t>
            </a:r>
            <a:r>
              <a:rPr lang="ko-KR" altLang="en-US" sz="1400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을 </a:t>
            </a:r>
            <a:endParaRPr lang="en-US" altLang="ko-KR" sz="1400" dirty="0" smtClean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180000">
              <a:lnSpc>
                <a:spcPct val="200000"/>
              </a:lnSpc>
            </a:pPr>
            <a:r>
              <a:rPr lang="en-US" altLang="ko-KR" sz="1400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대신 </a:t>
            </a:r>
            <a:r>
              <a:rPr lang="ko-KR" altLang="en-US" sz="1400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받는 </a:t>
            </a:r>
            <a:r>
              <a:rPr lang="ko-KR" altLang="en-US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대명사의 </a:t>
            </a:r>
            <a:r>
              <a:rPr lang="ko-KR" altLang="en-US" sz="1400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역할도 하고 있다</a:t>
            </a:r>
            <a:r>
              <a:rPr lang="en-US" altLang="ko-KR" sz="1400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cousin</a:t>
            </a:r>
            <a:r>
              <a:rPr lang="ko-KR" altLang="en-US" sz="1400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은 </a:t>
            </a:r>
            <a:r>
              <a:rPr lang="ko-KR" altLang="en-US" sz="1400" dirty="0" err="1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뒷</a:t>
            </a:r>
            <a:r>
              <a:rPr lang="ko-KR" altLang="en-US" sz="1400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문장에서는 </a:t>
            </a:r>
            <a:r>
              <a:rPr lang="ko-KR" altLang="en-US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주어가</a:t>
            </a:r>
            <a:endParaRPr lang="en-US" altLang="ko-KR" sz="1400" dirty="0" smtClean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180000">
              <a:lnSpc>
                <a:spcPct val="200000"/>
              </a:lnSpc>
            </a:pPr>
            <a:r>
              <a:rPr lang="ko-KR" altLang="en-US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되므로</a:t>
            </a:r>
            <a:r>
              <a:rPr lang="en-US" altLang="ko-KR" sz="1400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(The cousin lives in London) </a:t>
            </a:r>
            <a:r>
              <a:rPr lang="ko-KR" altLang="en-US" sz="1400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대명사의 </a:t>
            </a:r>
            <a:r>
              <a:rPr lang="ko-KR" altLang="en-US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격은 </a:t>
            </a:r>
            <a:r>
              <a:rPr lang="ko-KR" altLang="en-US" sz="1400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‘주격’이 되는 </a:t>
            </a:r>
            <a:r>
              <a:rPr lang="ko-KR" altLang="en-US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것이다</a:t>
            </a:r>
            <a:r>
              <a:rPr lang="en-US" altLang="ko-KR" sz="1400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400" dirty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0"/>
            <a:ext cx="9182101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61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2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0"/>
            <a:ext cx="1143001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3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0"/>
            <a:ext cx="8382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1691680" y="1124744"/>
            <a:ext cx="6336704" cy="1112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ko-KR" altLang="en-US" b="1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관계대명사의 </a:t>
            </a:r>
            <a:r>
              <a:rPr lang="ko-KR" altLang="en-US" b="1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종류와 격</a:t>
            </a:r>
            <a:r>
              <a:rPr lang="en-US" altLang="ko-KR" b="1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: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선행사의 종류와 대명사의 격에 따라 사용되는 관계대명사가 달라진다</a:t>
            </a: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600" dirty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auto">
          <a:xfrm>
            <a:off x="4704852" y="180976"/>
            <a:ext cx="3171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ko-KR" b="1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Language Focus </a:t>
            </a:r>
            <a:r>
              <a:rPr lang="en-US" altLang="ko-KR" b="1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B </a:t>
            </a:r>
            <a:r>
              <a:rPr lang="en-US" altLang="ko-KR" sz="1000" b="1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‣ </a:t>
            </a:r>
            <a:r>
              <a:rPr lang="ko-KR" altLang="en-US" sz="1000" b="1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교과서 </a:t>
            </a:r>
            <a:r>
              <a:rPr lang="en-US" altLang="ko-KR" sz="1000" b="1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168</a:t>
            </a:r>
            <a:r>
              <a:rPr lang="ko-KR" altLang="en-US" sz="1000" b="1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쪽</a:t>
            </a:r>
            <a:endParaRPr lang="ko-KR" altLang="en-US" sz="2800" b="1" dirty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817670"/>
              </p:ext>
            </p:extLst>
          </p:nvPr>
        </p:nvGraphicFramePr>
        <p:xfrm>
          <a:off x="2195736" y="2528342"/>
          <a:ext cx="5966648" cy="3209544"/>
        </p:xfrm>
        <a:graphic>
          <a:graphicData uri="http://schemas.openxmlformats.org/drawingml/2006/table">
            <a:tbl>
              <a:tblPr>
                <a:effectLst>
                  <a:outerShdw blurRad="50800" dist="38100" dir="6600000" sx="103000" sy="103000" algn="tl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1567017"/>
                <a:gridCol w="1416307"/>
                <a:gridCol w="1565392"/>
                <a:gridCol w="1417932"/>
              </a:tblGrid>
              <a:tr h="356119">
                <a:tc>
                  <a:txBody>
                    <a:bodyPr/>
                    <a:lstStyle/>
                    <a:p>
                      <a:pPr marL="171450" marR="0" indent="-17145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선행사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9" marR="72009" marT="72009" marB="72009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주격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9" marR="72009" marT="72009" marB="72009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소유격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9" marR="72009" marT="72009" marB="72009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목적격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9" marR="72009" marT="72009" marB="72009" anchor="ctr"/>
                </a:tc>
              </a:tr>
              <a:tr h="18820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사람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9" marR="72009" marT="72009" marB="72009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who</a:t>
                      </a:r>
                      <a:endParaRPr lang="en-US" sz="18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9" marR="72009" marT="72009" marB="72009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whose</a:t>
                      </a:r>
                      <a:endParaRPr lang="en-US" sz="18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9" marR="72009" marT="72009" marB="72009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who(m)</a:t>
                      </a:r>
                      <a:endParaRPr lang="en-US" sz="1800" kern="0" spc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9" marR="72009" marT="72009" marB="72009" anchor="ctr"/>
                </a:tc>
              </a:tr>
              <a:tr h="193789">
                <a:tc>
                  <a:txBody>
                    <a:bodyPr/>
                    <a:lstStyle/>
                    <a:p>
                      <a:pPr marL="171450" marR="0" indent="-17145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사물</a:t>
                      </a:r>
                      <a:r>
                        <a:rPr lang="en-US" altLang="ko-KR" sz="1800" b="1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800" b="1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동물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9" marR="72009" marT="72009" marB="72009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which</a:t>
                      </a:r>
                      <a:endParaRPr lang="en-US" sz="1800" kern="0" spc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9" marR="72009" marT="72009" marB="72009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whose, </a:t>
                      </a:r>
                      <a:endParaRPr lang="en-US" sz="1800" b="1" kern="0" spc="0" dirty="0" smtClean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of </a:t>
                      </a:r>
                      <a:r>
                        <a:rPr lang="en-US" sz="1800" b="1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which</a:t>
                      </a:r>
                      <a:endParaRPr lang="en-US" sz="18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9" marR="72009" marT="72009" marB="72009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which</a:t>
                      </a:r>
                      <a:endParaRPr lang="en-US" sz="18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9" marR="72009" marT="72009" marB="72009" anchor="ctr"/>
                </a:tc>
              </a:tr>
              <a:tr h="0">
                <a:tc>
                  <a:txBody>
                    <a:bodyPr/>
                    <a:lstStyle/>
                    <a:p>
                      <a:pPr marL="171450" marR="0" indent="-17145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사람</a:t>
                      </a:r>
                      <a:r>
                        <a:rPr lang="en-US" altLang="ko-KR" sz="1800" b="1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800" b="1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사물</a:t>
                      </a:r>
                      <a:r>
                        <a:rPr lang="en-US" altLang="ko-KR" sz="1800" b="1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800" b="1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동물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9" marR="72009" marT="72009" marB="72009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that</a:t>
                      </a:r>
                      <a:endParaRPr lang="en-US" sz="1800" kern="0" spc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9" marR="72009" marT="72009" marB="72009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en-US" sz="18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9" marR="72009" marT="72009" marB="72009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that</a:t>
                      </a:r>
                    </a:p>
                  </a:txBody>
                  <a:tcPr marL="72009" marR="72009" marT="72009" marB="72009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64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800"/>
            <a:ext cx="1638300" cy="693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3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800"/>
            <a:ext cx="1638300" cy="693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3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800"/>
            <a:ext cx="990600" cy="693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3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800"/>
            <a:ext cx="6858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6" name="Rectangle 8"/>
          <p:cNvSpPr>
            <a:spLocks noChangeArrowheads="1"/>
          </p:cNvSpPr>
          <p:nvPr/>
        </p:nvSpPr>
        <p:spPr bwMode="auto">
          <a:xfrm>
            <a:off x="1889124" y="1153415"/>
            <a:ext cx="6571308" cy="447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342900" indent="-342900" latinLnBrk="1">
              <a:lnSpc>
                <a:spcPct val="200000"/>
              </a:lnSpc>
              <a:buFont typeface="+mj-lt"/>
              <a:buAutoNum type="arabicPeriod" startAt="2"/>
            </a:pPr>
            <a:r>
              <a:rPr lang="ko-KR" altLang="en-US" b="1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주격 </a:t>
            </a:r>
            <a:r>
              <a:rPr lang="ko-KR" altLang="en-US" b="1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관계대명사</a:t>
            </a:r>
            <a:r>
              <a:rPr lang="en-US" altLang="ko-KR" b="1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dirty="0" err="1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선행사에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따라 </a:t>
            </a:r>
            <a:r>
              <a:rPr lang="en-US" altLang="ko-KR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who, which, that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이 </a:t>
            </a:r>
            <a:endParaRPr lang="en-US" altLang="ko-KR" dirty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1">
              <a:lnSpc>
                <a:spcPct val="200000"/>
              </a:lnSpc>
            </a:pP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쓰이며 </a:t>
            </a:r>
            <a:r>
              <a:rPr lang="ko-KR" altLang="en-US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뒤에</a:t>
            </a:r>
            <a:r>
              <a:rPr lang="ko-KR" altLang="en-US" b="1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동사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가 이어진다</a:t>
            </a: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 latinLnBrk="1">
              <a:buFont typeface="+mj-lt"/>
              <a:buAutoNum type="arabicPeriod" startAt="2"/>
            </a:pPr>
            <a:endParaRPr lang="ko-KR" altLang="en-US" dirty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lvl="1">
              <a:lnSpc>
                <a:spcPct val="150000"/>
              </a:lnSpc>
            </a:pP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• The girls </a:t>
            </a:r>
            <a:r>
              <a:rPr lang="en-US" altLang="ko-KR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who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u="sng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sit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in the front row are from China. </a:t>
            </a:r>
            <a:endParaRPr lang="en-US" altLang="ko-KR" dirty="0" smtClean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lvl="1">
              <a:lnSpc>
                <a:spcPct val="150000"/>
              </a:lnSpc>
            </a:pPr>
            <a:r>
              <a:rPr lang="ko-KR" altLang="en-US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← </a:t>
            </a:r>
            <a:r>
              <a:rPr lang="en-US" altLang="ko-KR" b="1" dirty="0" smtClean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The </a:t>
            </a:r>
            <a:r>
              <a:rPr lang="en-US" altLang="ko-KR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girls</a:t>
            </a:r>
            <a:r>
              <a:rPr lang="en-US" altLang="ko-KR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are from China. + </a:t>
            </a:r>
            <a:r>
              <a:rPr lang="en-US" altLang="ko-KR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They(=The girls)</a:t>
            </a:r>
            <a:r>
              <a:rPr lang="en-US" altLang="ko-KR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sit in </a:t>
            </a:r>
            <a:endParaRPr lang="en-US" altLang="ko-KR" dirty="0" smtClean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lvl="1">
              <a:lnSpc>
                <a:spcPct val="150000"/>
              </a:lnSpc>
            </a:pP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the 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front row</a:t>
            </a: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dirty="0" smtClean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lvl="1">
              <a:lnSpc>
                <a:spcPct val="150000"/>
              </a:lnSpc>
            </a:pPr>
            <a:r>
              <a:rPr lang="ko-KR" altLang="en-US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   앞줄에 </a:t>
            </a:r>
            <a:r>
              <a:rPr lang="ko-KR" altLang="en-US" sz="1400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앉은 소녀들은 중국에서 왔다</a:t>
            </a:r>
            <a:r>
              <a:rPr lang="en-US" altLang="ko-KR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lvl="1"/>
            <a:endParaRPr lang="ko-KR" altLang="en-US" dirty="0" smtClean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lvl="1">
              <a:lnSpc>
                <a:spcPct val="150000"/>
              </a:lnSpc>
            </a:pP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The book </a:t>
            </a:r>
            <a:r>
              <a:rPr lang="en-US" altLang="ko-KR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that/which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u="sng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is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on the table is mine. </a:t>
            </a:r>
            <a:endParaRPr lang="en-US" altLang="ko-KR" dirty="0" smtClean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lvl="1">
              <a:lnSpc>
                <a:spcPct val="150000"/>
              </a:lnSpc>
            </a:pPr>
            <a:r>
              <a:rPr lang="ko-KR" altLang="en-US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← </a:t>
            </a:r>
            <a:r>
              <a:rPr lang="en-US" altLang="ko-KR" b="1" dirty="0" smtClean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The book</a:t>
            </a:r>
            <a:r>
              <a:rPr lang="en-US" altLang="ko-KR" dirty="0" smtClean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is mine. </a:t>
            </a:r>
            <a:r>
              <a:rPr lang="en-US" altLang="ko-KR" dirty="0" smtClean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+ </a:t>
            </a:r>
            <a:r>
              <a:rPr lang="en-US" altLang="ko-KR" b="1" dirty="0" smtClean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It(=The book)</a:t>
            </a:r>
            <a:r>
              <a:rPr lang="en-US" altLang="ko-KR" dirty="0" smtClean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is on the table.</a:t>
            </a:r>
          </a:p>
          <a:p>
            <a:pPr lvl="1">
              <a:lnSpc>
                <a:spcPct val="150000"/>
              </a:lnSpc>
            </a:pPr>
            <a:r>
              <a:rPr lang="ko-KR" altLang="en-US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   탁자 </a:t>
            </a:r>
            <a:r>
              <a:rPr lang="ko-KR" altLang="en-US" sz="1400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위에 있는 그 책은 내 것이다</a:t>
            </a:r>
            <a:r>
              <a:rPr lang="en-US" altLang="ko-KR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400" dirty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1889125" y="21415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4704852" y="180976"/>
            <a:ext cx="3171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ko-KR" b="1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Language Focus </a:t>
            </a:r>
            <a:r>
              <a:rPr lang="en-US" altLang="ko-KR" b="1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B </a:t>
            </a:r>
            <a:r>
              <a:rPr lang="en-US" altLang="ko-KR" sz="1000" b="1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‣ </a:t>
            </a:r>
            <a:r>
              <a:rPr lang="ko-KR" altLang="en-US" sz="1000" b="1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교과서 </a:t>
            </a:r>
            <a:r>
              <a:rPr lang="en-US" altLang="ko-KR" sz="1000" b="1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168</a:t>
            </a:r>
            <a:r>
              <a:rPr lang="ko-KR" altLang="en-US" sz="1000" b="1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쪽</a:t>
            </a:r>
            <a:endParaRPr lang="ko-KR" altLang="en-US" sz="2800" b="1" dirty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5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213" y="0"/>
            <a:ext cx="9182101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5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088" y="0"/>
            <a:ext cx="9182101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5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43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직사각형 2"/>
          <p:cNvSpPr>
            <a:spLocks noChangeArrowheads="1"/>
          </p:cNvSpPr>
          <p:nvPr/>
        </p:nvSpPr>
        <p:spPr bwMode="auto">
          <a:xfrm>
            <a:off x="4659417" y="228600"/>
            <a:ext cx="32287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ko-KR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Language Focus  B </a:t>
            </a:r>
            <a:r>
              <a:rPr lang="en-US" altLang="ko-KR" sz="1000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‣ </a:t>
            </a:r>
            <a:r>
              <a:rPr lang="ko-KR" altLang="en-US" sz="1000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교과서 </a:t>
            </a:r>
            <a:r>
              <a:rPr lang="en-US" altLang="ko-KR" sz="1000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168</a:t>
            </a:r>
            <a:r>
              <a:rPr lang="ko-KR" altLang="en-US" sz="1000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쪽</a:t>
            </a:r>
            <a:endParaRPr lang="ko-KR" altLang="en-US" sz="2800" b="1" dirty="0" smtClean="0">
              <a:solidFill>
                <a:srgbClr val="4C4C4C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413222" y="820593"/>
            <a:ext cx="6615162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3"/>
            </a:pPr>
            <a:r>
              <a:rPr lang="ko-KR" altLang="en-US" b="1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소유격 </a:t>
            </a:r>
            <a:r>
              <a:rPr lang="ko-KR" altLang="en-US" b="1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관계대명사</a:t>
            </a:r>
            <a:r>
              <a:rPr lang="en-US" altLang="ko-KR" b="1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dirty="0" err="1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선행사에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따라 </a:t>
            </a:r>
            <a:r>
              <a:rPr lang="en-US" altLang="ko-KR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whose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나 </a:t>
            </a:r>
            <a:r>
              <a:rPr lang="en-US" altLang="ko-KR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of which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가 쓰이며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소유격이므로 </a:t>
            </a:r>
            <a:r>
              <a:rPr lang="ko-KR" altLang="en-US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뒤에 명사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가 이어진다</a:t>
            </a: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buFont typeface="+mj-lt"/>
              <a:buAutoNum type="arabicPeriod" startAt="3"/>
            </a:pPr>
            <a:endParaRPr lang="ko-KR" altLang="en-US" dirty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lvl="1">
              <a:lnSpc>
                <a:spcPct val="150000"/>
              </a:lnSpc>
            </a:pP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• He has a cousin </a:t>
            </a:r>
            <a:r>
              <a:rPr lang="en-US" altLang="ko-KR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whose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u="sng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name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is Julie. </a:t>
            </a:r>
            <a:endParaRPr lang="en-US" altLang="ko-KR" dirty="0" smtClean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lvl="1">
              <a:lnSpc>
                <a:spcPct val="150000"/>
              </a:lnSpc>
            </a:pP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← He 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has </a:t>
            </a:r>
            <a:r>
              <a:rPr lang="en-US" altLang="ko-KR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 cousin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+ </a:t>
            </a:r>
            <a:r>
              <a:rPr lang="en-US" altLang="ko-KR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Her(The cousin's)</a:t>
            </a:r>
            <a:r>
              <a:rPr lang="en-US" altLang="ko-KR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name is Julie</a:t>
            </a: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   </a:t>
            </a:r>
            <a:r>
              <a:rPr lang="ko-KR" altLang="en-US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그는 </a:t>
            </a:r>
            <a:r>
              <a:rPr lang="ko-KR" altLang="en-US" sz="1400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줄리라는 이름의 사촌이 있다</a:t>
            </a:r>
            <a:r>
              <a:rPr lang="en-US" altLang="ko-KR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lvl="1"/>
            <a:endParaRPr lang="ko-KR" altLang="en-US" dirty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lvl="1">
              <a:lnSpc>
                <a:spcPct val="150000"/>
              </a:lnSpc>
            </a:pP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We saw a car </a:t>
            </a:r>
            <a:r>
              <a:rPr lang="en-US" altLang="ko-KR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whose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u="sng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windows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were all open. </a:t>
            </a:r>
            <a:endParaRPr lang="en-US" altLang="ko-KR" dirty="0" smtClean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lvl="1">
              <a:lnSpc>
                <a:spcPct val="150000"/>
              </a:lnSpc>
            </a:pP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= We 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saw a car </a:t>
            </a:r>
            <a:r>
              <a:rPr lang="en-US" altLang="ko-KR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the windows of which/of which </a:t>
            </a:r>
            <a:r>
              <a:rPr lang="en-US" altLang="ko-KR" b="1" dirty="0" smtClean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the</a:t>
            </a:r>
          </a:p>
          <a:p>
            <a:pPr lvl="1">
              <a:lnSpc>
                <a:spcPct val="150000"/>
              </a:lnSpc>
            </a:pPr>
            <a:r>
              <a:rPr lang="en-US" altLang="ko-KR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 dirty="0" smtClean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windows</a:t>
            </a: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were all open. </a:t>
            </a:r>
            <a:endParaRPr lang="en-US" altLang="ko-KR" dirty="0" smtClean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lvl="1">
              <a:lnSpc>
                <a:spcPct val="150000"/>
              </a:lnSpc>
            </a:pP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← We saw </a:t>
            </a:r>
            <a:r>
              <a:rPr lang="en-US" altLang="ko-KR" b="1" dirty="0" smtClean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 car</a:t>
            </a: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+ </a:t>
            </a:r>
            <a:r>
              <a:rPr lang="en-US" altLang="ko-KR" b="1" dirty="0" smtClean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Its(The car’s) windows </a:t>
            </a: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were all</a:t>
            </a:r>
          </a:p>
          <a:p>
            <a:pPr lvl="1">
              <a:lnSpc>
                <a:spcPct val="150000"/>
              </a:lnSpc>
            </a:pP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  open. </a:t>
            </a:r>
            <a:endParaRPr lang="en-US" altLang="ko-KR" dirty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lvl="1"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       </a:t>
            </a:r>
            <a:r>
              <a:rPr lang="ko-KR" altLang="en-US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우리는 </a:t>
            </a:r>
            <a:r>
              <a:rPr lang="ko-KR" altLang="en-US" sz="1400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창문이 모두 열려 있는 차를 보았다</a:t>
            </a:r>
            <a:r>
              <a:rPr lang="en-US" altLang="ko-KR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400" dirty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920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63" y="0"/>
            <a:ext cx="9182101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0"/>
            <a:ext cx="9182101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1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85925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2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90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259632" y="198162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직사각형 10"/>
          <p:cNvSpPr>
            <a:spLocks noChangeArrowheads="1"/>
          </p:cNvSpPr>
          <p:nvPr/>
        </p:nvSpPr>
        <p:spPr bwMode="auto">
          <a:xfrm>
            <a:off x="4704852" y="180976"/>
            <a:ext cx="3171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ko-KR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Language Focus </a:t>
            </a:r>
            <a:r>
              <a:rPr lang="en-US" altLang="ko-KR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B </a:t>
            </a:r>
            <a:r>
              <a:rPr lang="en-US" altLang="ko-KR" sz="1000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‣ </a:t>
            </a:r>
            <a:r>
              <a:rPr lang="ko-KR" altLang="en-US" sz="10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교과서 </a:t>
            </a:r>
            <a:r>
              <a:rPr lang="en-US" altLang="ko-KR" sz="1000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168</a:t>
            </a:r>
            <a:r>
              <a:rPr lang="ko-KR" altLang="en-US" sz="1000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쪽</a:t>
            </a:r>
            <a:endParaRPr lang="ko-KR" altLang="en-US" sz="28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685925" y="1143759"/>
            <a:ext cx="6381700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 startAt="4"/>
            </a:pPr>
            <a:r>
              <a:rPr lang="ko-KR" altLang="en-US" b="1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목적격 </a:t>
            </a:r>
            <a:r>
              <a:rPr lang="ko-KR" altLang="en-US" b="1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관계대명사</a:t>
            </a:r>
            <a:r>
              <a:rPr lang="en-US" altLang="ko-KR" b="1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dirty="0" err="1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선행사에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따라 </a:t>
            </a:r>
            <a:r>
              <a:rPr lang="en-US" altLang="ko-KR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who(m), which, that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이 쓰이며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목적격 관계대명사는 </a:t>
            </a:r>
            <a:r>
              <a:rPr lang="ko-KR" altLang="en-US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생략할 수 있다</a:t>
            </a: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endParaRPr lang="ko-KR" altLang="en-US" dirty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lvl="1">
              <a:lnSpc>
                <a:spcPct val="150000"/>
              </a:lnSpc>
            </a:pP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• He is the artist </a:t>
            </a:r>
            <a:r>
              <a:rPr lang="en-US" altLang="ko-KR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(whom)</a:t>
            </a:r>
            <a:r>
              <a:rPr lang="en-US" altLang="ko-KR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we all respect. </a:t>
            </a:r>
            <a:endParaRPr lang="en-US" altLang="ko-KR" dirty="0" smtClean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lvl="1">
              <a:lnSpc>
                <a:spcPct val="150000"/>
              </a:lnSpc>
            </a:pPr>
            <a:r>
              <a:rPr lang="ko-KR" altLang="en-US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← 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He is </a:t>
            </a:r>
            <a:r>
              <a:rPr lang="en-US" altLang="ko-KR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the artist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+ We all respect </a:t>
            </a:r>
            <a:r>
              <a:rPr lang="en-US" altLang="ko-KR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him(=the artist)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endParaRPr lang="en-US" altLang="ko-KR" dirty="0" smtClean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lvl="1">
              <a:lnSpc>
                <a:spcPct val="150000"/>
              </a:lnSpc>
            </a:pPr>
            <a:r>
              <a:rPr lang="ko-KR" altLang="en-US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  그는 </a:t>
            </a:r>
            <a:r>
              <a:rPr lang="ko-KR" altLang="en-US" sz="1400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우리가 모두 존경하는 예술가이다</a:t>
            </a:r>
            <a:r>
              <a:rPr lang="en-US" altLang="ko-KR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lvl="1"/>
            <a:endParaRPr lang="ko-KR" altLang="en-US" dirty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lvl="1">
              <a:lnSpc>
                <a:spcPct val="150000"/>
              </a:lnSpc>
            </a:pP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The girl </a:t>
            </a:r>
            <a:r>
              <a:rPr lang="en-US" altLang="ko-KR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(whom)</a:t>
            </a:r>
            <a:r>
              <a:rPr lang="en-US" altLang="ko-KR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we visited yesterday was Jenny. </a:t>
            </a:r>
            <a:endParaRPr lang="en-US" altLang="ko-KR" dirty="0" smtClean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lvl="1">
              <a:lnSpc>
                <a:spcPct val="150000"/>
              </a:lnSpc>
            </a:pP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← </a:t>
            </a: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The girl was </a:t>
            </a:r>
            <a:r>
              <a:rPr lang="en-US" altLang="ko-KR" b="1" dirty="0" smtClean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Jenny</a:t>
            </a: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+ We visited </a:t>
            </a:r>
            <a:r>
              <a:rPr lang="en-US" altLang="ko-KR" b="1" dirty="0" smtClean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her(=Jenny) </a:t>
            </a:r>
          </a:p>
          <a:p>
            <a:pPr lvl="1">
              <a:lnSpc>
                <a:spcPct val="150000"/>
              </a:lnSpc>
            </a:pP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yesterday.</a:t>
            </a:r>
          </a:p>
          <a:p>
            <a:pPr lvl="1">
              <a:lnSpc>
                <a:spcPct val="150000"/>
              </a:lnSpc>
            </a:pPr>
            <a:r>
              <a:rPr lang="ko-KR" altLang="en-US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   우리가 </a:t>
            </a:r>
            <a:r>
              <a:rPr lang="ko-KR" altLang="en-US" sz="1400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어제 방문했던 소녀는 </a:t>
            </a:r>
            <a:r>
              <a:rPr lang="ko-KR" altLang="en-US" sz="1400" dirty="0" err="1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제니였다</a:t>
            </a:r>
            <a:r>
              <a:rPr lang="en-US" altLang="ko-KR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400" dirty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8608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0"/>
            <a:ext cx="9182101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61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2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0"/>
            <a:ext cx="1143001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3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0"/>
            <a:ext cx="8382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1547664" y="764704"/>
            <a:ext cx="6480720" cy="5584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latinLnBrk="1">
              <a:lnSpc>
                <a:spcPct val="150000"/>
              </a:lnSpc>
              <a:buFont typeface="+mj-lt"/>
              <a:buAutoNum type="arabicPeriod" startAt="5"/>
            </a:pPr>
            <a:r>
              <a:rPr lang="ko-KR" altLang="en-US" b="1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관계대명사 </a:t>
            </a:r>
            <a:r>
              <a:rPr lang="en-US" altLang="ko-KR" b="1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that: 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that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은 </a:t>
            </a:r>
            <a:r>
              <a:rPr lang="ko-KR" altLang="en-US" dirty="0" err="1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선행사에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관계없이 쓸 수 </a:t>
            </a:r>
            <a:r>
              <a:rPr lang="ko-KR" altLang="en-US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있지만 </a:t>
            </a:r>
            <a:r>
              <a:rPr lang="en-US" altLang="ko-KR" b="1" dirty="0" smtClean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that</a:t>
            </a:r>
            <a:r>
              <a:rPr lang="ko-KR" altLang="en-US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만 써야 하는 경우</a:t>
            </a:r>
            <a:r>
              <a:rPr lang="ko-KR" altLang="en-US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가 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있다</a:t>
            </a: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 latinLnBrk="1">
              <a:buFont typeface="+mj-lt"/>
              <a:buAutoNum type="arabicPeriod" startAt="5"/>
            </a:pPr>
            <a:endParaRPr lang="ko-KR" altLang="en-US" dirty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lvl="1" latinLnBrk="1">
              <a:lnSpc>
                <a:spcPct val="150000"/>
              </a:lnSpc>
            </a:pP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(1) </a:t>
            </a:r>
            <a:r>
              <a:rPr lang="ko-KR" altLang="en-US" dirty="0" err="1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선행사에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최상급이나 서수가 있는 경우</a:t>
            </a:r>
          </a:p>
          <a:p>
            <a:pPr lvl="1">
              <a:lnSpc>
                <a:spcPct val="150000"/>
              </a:lnSpc>
            </a:pP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• 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He was </a:t>
            </a:r>
            <a:r>
              <a:rPr lang="en-US" altLang="ko-KR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the</a:t>
            </a:r>
            <a:r>
              <a:rPr lang="en-US" altLang="ko-KR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first student</a:t>
            </a:r>
            <a:r>
              <a:rPr lang="en-US" altLang="ko-KR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that</a:t>
            </a:r>
            <a:r>
              <a:rPr lang="en-US" altLang="ko-KR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won the game. </a:t>
            </a: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</a:t>
            </a:r>
          </a:p>
          <a:p>
            <a:pPr lvl="1"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    </a:t>
            </a:r>
            <a:r>
              <a:rPr lang="ko-KR" altLang="en-US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그는 </a:t>
            </a:r>
            <a:r>
              <a:rPr lang="ko-KR" altLang="en-US" sz="1400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경기에서 이긴 최초의 학생이었다</a:t>
            </a:r>
            <a:r>
              <a:rPr lang="en-US" altLang="ko-KR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400" dirty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lvl="1" latinLnBrk="1">
              <a:lnSpc>
                <a:spcPct val="150000"/>
              </a:lnSpc>
            </a:pP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(2) </a:t>
            </a:r>
            <a:r>
              <a:rPr lang="ko-KR" altLang="en-US" dirty="0" err="1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선행사에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all, every, some, any, no, the only, </a:t>
            </a:r>
            <a:endParaRPr lang="en-US" altLang="ko-KR" dirty="0" smtClean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lvl="1" latinLnBrk="1">
              <a:lnSpc>
                <a:spcPct val="150000"/>
              </a:lnSpc>
            </a:pP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the 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same 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등이 있는 경우</a:t>
            </a:r>
          </a:p>
          <a:p>
            <a:pPr lvl="1" latinLnBrk="1">
              <a:lnSpc>
                <a:spcPct val="150000"/>
              </a:lnSpc>
            </a:pP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• 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I spent </a:t>
            </a:r>
            <a:r>
              <a:rPr lang="en-US" altLang="ko-KR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all the money that</a:t>
            </a:r>
            <a:r>
              <a:rPr lang="en-US" altLang="ko-KR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I had. </a:t>
            </a:r>
            <a:endParaRPr lang="en-US" altLang="ko-KR" dirty="0" smtClean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lvl="1" latinLnBrk="1">
              <a:lnSpc>
                <a:spcPct val="150000"/>
              </a:lnSpc>
            </a:pPr>
            <a:r>
              <a:rPr lang="ko-KR" altLang="en-US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   나는 </a:t>
            </a:r>
            <a:r>
              <a:rPr lang="ko-KR" altLang="en-US" sz="1400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가지고 있던 모든 돈을 다 썼다</a:t>
            </a:r>
            <a:r>
              <a:rPr lang="en-US" altLang="ko-KR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400" dirty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lvl="1" latinLnBrk="1">
              <a:lnSpc>
                <a:spcPct val="150000"/>
              </a:lnSpc>
            </a:pP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(3) </a:t>
            </a:r>
            <a:r>
              <a:rPr lang="ko-KR" altLang="en-US" dirty="0" err="1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선행사가</a:t>
            </a:r>
            <a:r>
              <a:rPr lang="ko-KR" altLang="en-US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사람과 동물 두 가지가 선행사인 경우</a:t>
            </a:r>
          </a:p>
          <a:p>
            <a:pPr lvl="1">
              <a:lnSpc>
                <a:spcPct val="150000"/>
              </a:lnSpc>
            </a:pP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• 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Look at </a:t>
            </a:r>
            <a:r>
              <a:rPr lang="en-US" altLang="ko-KR" b="1" dirty="0">
                <a:solidFill>
                  <a:schemeClr val="accent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the girl and her dog that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are playing </a:t>
            </a:r>
            <a:endParaRPr lang="en-US" altLang="ko-KR" dirty="0" smtClean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lvl="1">
              <a:lnSpc>
                <a:spcPct val="150000"/>
              </a:lnSpc>
            </a:pP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 in </a:t>
            </a:r>
            <a:r>
              <a:rPr lang="en-US" altLang="ko-KR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the park. </a:t>
            </a:r>
            <a:endParaRPr lang="en-US" altLang="ko-KR" dirty="0" smtClean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lvl="1">
              <a:lnSpc>
                <a:spcPct val="150000"/>
              </a:lnSpc>
            </a:pPr>
            <a:r>
              <a:rPr lang="ko-KR" altLang="en-US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   공원에서 </a:t>
            </a:r>
            <a:r>
              <a:rPr lang="ko-KR" altLang="en-US" sz="1400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놀고 있는 소녀와 그녀의 개를 보아라</a:t>
            </a:r>
            <a:r>
              <a:rPr lang="en-US" altLang="ko-KR" sz="1400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400" dirty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auto">
          <a:xfrm>
            <a:off x="4704852" y="180976"/>
            <a:ext cx="3171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ko-KR" b="1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Language Focus </a:t>
            </a:r>
            <a:r>
              <a:rPr lang="en-US" altLang="ko-KR" b="1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B </a:t>
            </a:r>
            <a:r>
              <a:rPr lang="en-US" altLang="ko-KR" sz="1000" b="1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‣ </a:t>
            </a:r>
            <a:r>
              <a:rPr lang="ko-KR" altLang="en-US" sz="1000" b="1" dirty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교과서 </a:t>
            </a:r>
            <a:r>
              <a:rPr lang="en-US" altLang="ko-KR" sz="1000" b="1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168</a:t>
            </a:r>
            <a:r>
              <a:rPr lang="ko-KR" altLang="en-US" sz="1000" b="1" dirty="0" smtClean="0">
                <a:solidFill>
                  <a:schemeClr val="bg1">
                    <a:lumMod val="1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쪽</a:t>
            </a:r>
            <a:endParaRPr lang="ko-KR" altLang="en-US" sz="2800" b="1" dirty="0">
              <a:solidFill>
                <a:schemeClr val="bg1">
                  <a:lumMod val="1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715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4C4C4C"/>
      </a:dk1>
      <a:lt1>
        <a:srgbClr val="CCCCCC"/>
      </a:lt1>
      <a:dk2>
        <a:srgbClr val="FF0080"/>
      </a:dk2>
      <a:lt2>
        <a:srgbClr val="666666"/>
      </a:lt2>
      <a:accent1>
        <a:srgbClr val="333333"/>
      </a:accent1>
      <a:accent2>
        <a:srgbClr val="66CCFF"/>
      </a:accent2>
      <a:accent3>
        <a:srgbClr val="E2E2E2"/>
      </a:accent3>
      <a:accent4>
        <a:srgbClr val="404040"/>
      </a:accent4>
      <a:accent5>
        <a:srgbClr val="ADADAD"/>
      </a:accent5>
      <a:accent6>
        <a:srgbClr val="5CB9E7"/>
      </a:accent6>
      <a:hlink>
        <a:srgbClr val="FF0080"/>
      </a:hlink>
      <a:folHlink>
        <a:srgbClr val="6666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4C4C4C"/>
      </a:dk1>
      <a:lt1>
        <a:srgbClr val="CCCCCC"/>
      </a:lt1>
      <a:dk2>
        <a:srgbClr val="FF0080"/>
      </a:dk2>
      <a:lt2>
        <a:srgbClr val="666666"/>
      </a:lt2>
      <a:accent1>
        <a:srgbClr val="333333"/>
      </a:accent1>
      <a:accent2>
        <a:srgbClr val="66CCFF"/>
      </a:accent2>
      <a:accent3>
        <a:srgbClr val="E2E2E2"/>
      </a:accent3>
      <a:accent4>
        <a:srgbClr val="404040"/>
      </a:accent4>
      <a:accent5>
        <a:srgbClr val="ADADAD"/>
      </a:accent5>
      <a:accent6>
        <a:srgbClr val="5CB9E7"/>
      </a:accent6>
      <a:hlink>
        <a:srgbClr val="FF0080"/>
      </a:hlink>
      <a:folHlink>
        <a:srgbClr val="6666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3390</TotalTime>
  <Words>687</Words>
  <Application>Microsoft Office PowerPoint</Application>
  <PresentationFormat>화면 슬라이드 쇼(4:3)</PresentationFormat>
  <Paragraphs>103</Paragraphs>
  <Slides>8</Slides>
  <Notes>8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8</vt:i4>
      </vt:variant>
    </vt:vector>
  </HeadingPairs>
  <TitlesOfParts>
    <vt:vector size="10" baseType="lpstr">
      <vt:lpstr>Default Design</vt:lpstr>
      <vt:lpstr>1_Default Design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Presentation Magazine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Coloured slides template background</dc:title>
  <dc:creator>Presentation Magazine</dc:creator>
  <cp:lastModifiedBy>User</cp:lastModifiedBy>
  <cp:revision>203</cp:revision>
  <dcterms:modified xsi:type="dcterms:W3CDTF">2012-06-25T08:48:43Z</dcterms:modified>
</cp:coreProperties>
</file>